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5"/>
  </p:notesMasterIdLst>
  <p:handoutMasterIdLst>
    <p:handoutMasterId r:id="rId26"/>
  </p:handoutMasterIdLst>
  <p:sldIdLst>
    <p:sldId id="256" r:id="rId7"/>
    <p:sldId id="260" r:id="rId8"/>
    <p:sldId id="261" r:id="rId9"/>
    <p:sldId id="272" r:id="rId10"/>
    <p:sldId id="259" r:id="rId11"/>
    <p:sldId id="275" r:id="rId12"/>
    <p:sldId id="282" r:id="rId13"/>
    <p:sldId id="276" r:id="rId14"/>
    <p:sldId id="277" r:id="rId15"/>
    <p:sldId id="278" r:id="rId16"/>
    <p:sldId id="279" r:id="rId17"/>
    <p:sldId id="280" r:id="rId18"/>
    <p:sldId id="281" r:id="rId19"/>
    <p:sldId id="270" r:id="rId20"/>
    <p:sldId id="283" r:id="rId21"/>
    <p:sldId id="284" r:id="rId22"/>
    <p:sldId id="274" r:id="rId23"/>
    <p:sldId id="267" r:id="rId24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7" d="100"/>
          <a:sy n="87" d="100"/>
        </p:scale>
        <p:origin x="96" y="7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2/16/2016 11:45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2/16/2016 11:44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49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5" y="1236993"/>
            <a:ext cx="12203885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 defTabSz="466106"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Android:</a:t>
            </a: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vista que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herede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MvxActvity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Sobreescribir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OnCreate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indicando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el layout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asociado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enlace entre View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convención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34216" lvl="3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HomeView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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HomeViewModel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934216" lvl="3" indent="-349724" algn="just" defTabSz="466106">
              <a:buFontTx/>
              <a:buChar char="-"/>
              <a:defRPr/>
            </a:pP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También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podemos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forzar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el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atributo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MvxViewFor</a:t>
            </a:r>
            <a:endParaRPr lang="en-US" sz="2448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283940" lvl="5" indent="-349724" algn="just" defTabSz="466106">
              <a:buFontTx/>
              <a:buChar char="-"/>
              <a:defRPr/>
            </a:pP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MvxViewFor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4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FirstViewModel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))]</a:t>
            </a:r>
            <a:endParaRPr lang="en-US" sz="2448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Añadimos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layout AXML de Android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creamos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enlaces de la UI</a:t>
            </a: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/>
              <a:t>en Xamarin </a:t>
            </a:r>
            <a:r>
              <a:rPr lang="es-ES" dirty="0" err="1"/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 descr="https://upload.wikimedia.org/wikipedia/commons/thumb/d/d7/Android_robot.svg/511px-Android_robo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61" y="638043"/>
            <a:ext cx="1856103" cy="217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5" y="1236993"/>
            <a:ext cx="12203885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 defTabSz="466106"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iOS:</a:t>
            </a: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vista que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herede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MvxViewController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Sobreescribir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ViewDidLoad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Interfaz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código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01067" lvl="2" algn="just" defTabSz="466106">
              <a:defRPr/>
            </a:pPr>
            <a:r>
              <a:rPr lang="en-US" sz="204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textEditFirst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4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UITextField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4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RectangleF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(0, 0, 320, 40));</a:t>
            </a:r>
          </a:p>
          <a:p>
            <a:pPr marL="701067" lvl="2" algn="just" defTabSz="466106">
              <a:defRPr/>
            </a:pPr>
            <a:r>
              <a:rPr lang="en-US" sz="204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set = </a:t>
            </a:r>
            <a:r>
              <a:rPr lang="en-US" sz="204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.CreateBindingSet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FirstView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FirstViewModel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pPr marL="701067" lvl="2" algn="just" defTabSz="466106">
              <a:defRPr/>
            </a:pP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set.Bind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textEditFirst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).To(</a:t>
            </a: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vm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 =&gt; </a:t>
            </a:r>
            <a:r>
              <a:rPr lang="en-US" sz="2040" dirty="0" err="1">
                <a:highlight>
                  <a:srgbClr val="FFFFFF"/>
                </a:highlight>
                <a:latin typeface="Consolas" panose="020B0609020204030204" pitchFamily="49" charset="0"/>
              </a:rPr>
              <a:t>vm.FirstName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1050791" lvl="2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enlace entre View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convención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50791" lvl="2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HomeView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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HomeViewModel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050791" lvl="2" indent="-349724" algn="just" defTabSz="466106">
              <a:buFontTx/>
              <a:buChar char="-"/>
              <a:defRPr/>
            </a:pP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También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podemos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forzar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el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atributo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MvxViewFor</a:t>
            </a: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400514" lvl="4" indent="-349724" algn="just" defTabSz="466106">
              <a:buFontTx/>
              <a:buChar char="-"/>
              <a:defRPr/>
            </a:pP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MvxViewFor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4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4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FirstViewModel</a:t>
            </a:r>
            <a:r>
              <a:rPr lang="en-US" sz="2040" dirty="0">
                <a:highlight>
                  <a:srgbClr val="FFFFFF"/>
                </a:highlight>
                <a:latin typeface="Consolas" panose="020B0609020204030204" pitchFamily="49" charset="0"/>
              </a:rPr>
              <a:t>))]</a:t>
            </a: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/>
              <a:t>en Xamarin </a:t>
            </a:r>
            <a:r>
              <a:rPr lang="es-ES" dirty="0" err="1"/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2050" name="Picture 2" descr="http://www.rubi.com/images/promotions/apps/easytiler/app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039" y="121446"/>
            <a:ext cx="2659129" cy="129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5" y="1236993"/>
            <a:ext cx="12203885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 defTabSz="466106"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Store/Windows </a:t>
            </a:r>
            <a:r>
              <a:rPr lang="en-U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Phone/UWP: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hereden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MvxWindowsPage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MvxPhonePage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bindings con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expresiones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XAML</a:t>
            </a:r>
            <a:endParaRPr lang="en-US" sz="2856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1050791" lvl="2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84492" lvl="1" indent="-349724" algn="just" defTabSz="466106">
              <a:buFontTx/>
              <a:buChar char="-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enlace entre View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convención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050791" lvl="2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HomeView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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HomeViewModel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400514" lvl="4" indent="-349724" algn="just" defTabSz="466106">
              <a:buFontTx/>
              <a:buChar char="-"/>
              <a:defRPr/>
            </a:pP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También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podemos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forzar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el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atributo</a:t>
            </a:r>
            <a:r>
              <a:rPr lang="en-US" sz="2448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48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MvxViewFor</a:t>
            </a:r>
            <a:endParaRPr lang="en-US" sz="2448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400514" lvl="4" indent="-349724" algn="just" defTabSz="466106">
              <a:buFontTx/>
              <a:buChar char="-"/>
              <a:defRPr/>
            </a:pP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MvxViewFor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48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typeof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FirstViewModel</a:t>
            </a:r>
            <a:r>
              <a:rPr lang="en-US" sz="2448" dirty="0">
                <a:highlight>
                  <a:srgbClr val="FFFFFF"/>
                </a:highlight>
                <a:latin typeface="Consolas" panose="020B0609020204030204" pitchFamily="49" charset="0"/>
              </a:rPr>
              <a:t>))]</a:t>
            </a:r>
            <a:endParaRPr lang="en-US" sz="2448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/>
              <a:t>en Xamarin </a:t>
            </a:r>
            <a:r>
              <a:rPr lang="es-ES" dirty="0" err="1"/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076" name="Picture 4" descr="http://www.avalis.com.ua/images/logos_vendors/MSFT_logo_p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878" y="32940"/>
            <a:ext cx="3229055" cy="147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5" y="1236993"/>
            <a:ext cx="12203885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Inyección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dependencias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Mvx.Register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&lt;&gt;,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CreatableType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(),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Mvx.IocConstruct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&lt;&gt;())</a:t>
            </a: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Notificaciones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cambios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RaisePropertyChanged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(() =&gt;)</a:t>
            </a: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bindeables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Android e iOS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(&lt;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Mvx.MvxListView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/&gt;)-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MvxBind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MvxCommand</a:t>
            </a: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Navegaci</a:t>
            </a:r>
            <a:r>
              <a:rPr lang="es-E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ón</a:t>
            </a:r>
            <a:r>
              <a:rPr lang="es-E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4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ShowViewModel</a:t>
            </a:r>
            <a:r>
              <a:rPr lang="en-US" sz="204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&lt;&gt;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MvvmCross</a:t>
            </a:r>
            <a:r>
              <a:rPr lang="es-ES" dirty="0" smtClean="0"/>
              <a:t> </a:t>
            </a:r>
            <a:r>
              <a:rPr lang="es-ES" dirty="0"/>
              <a:t>en Xamarin </a:t>
            </a:r>
            <a:r>
              <a:rPr lang="es-ES" dirty="0" err="1"/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21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First</a:t>
            </a:r>
            <a:r>
              <a:rPr lang="es-ES" dirty="0" smtClean="0"/>
              <a:t> Look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44" y="1544638"/>
            <a:ext cx="88868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5" y="1236993"/>
            <a:ext cx="12203885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 </a:t>
            </a:r>
            <a:r>
              <a:rPr lang="es-E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 cantidad de funcionalidad disponible a través de </a:t>
            </a: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plugins</a:t>
            </a: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Diseminado en pequeñas porciones, no un bloque </a:t>
            </a: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monolitico</a:t>
            </a: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funcionalidad</a:t>
            </a:r>
            <a:endParaRPr lang="es-ES" sz="2040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 defTabSz="466106">
              <a:defRPr/>
            </a:pPr>
            <a:endParaRPr lang="en-US" sz="204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6298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Ejemplos</a:t>
            </a:r>
            <a:r>
              <a:rPr lang="en-U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637748" lvl="1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  <a:p>
            <a:pPr marL="637748" lvl="1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</a:t>
            </a:r>
            <a:endParaRPr lang="en-U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37748" lvl="1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  <a:p>
            <a:pPr marL="637748" lvl="1" indent="-466298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Plugins</a:t>
            </a:r>
            <a:r>
              <a:rPr lang="es-ES" dirty="0" smtClean="0"/>
              <a:t> en </a:t>
            </a:r>
            <a:r>
              <a:rPr lang="es-ES" dirty="0" err="1" smtClean="0"/>
              <a:t>MvvmCross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6" name="Picture 2" descr="http://www.ana2lp.mx/wp-content/uploads/2015/07/WordPress-Plugin-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44" y="3192462"/>
            <a:ext cx="24003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Plugins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44" y="1544638"/>
            <a:ext cx="88868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4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smtClean="0"/>
              <a:t>aka.ms/DOTNETT3S1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268662"/>
            <a:ext cx="7009440" cy="2286000"/>
          </a:xfrm>
        </p:spPr>
        <p:txBody>
          <a:bodyPr/>
          <a:lstStyle/>
          <a:p>
            <a:pPr lvl="0"/>
            <a:r>
              <a:rPr lang="en-US" dirty="0" smtClean="0"/>
              <a:t>Rafa Serna Medina</a:t>
            </a:r>
            <a:endParaRPr lang="en-US" dirty="0"/>
          </a:p>
          <a:p>
            <a:pPr lvl="0"/>
            <a:r>
              <a:rPr lang="en-US" dirty="0" smtClean="0"/>
              <a:t>Product Manager </a:t>
            </a:r>
            <a:r>
              <a:rPr lang="en-US" dirty="0" err="1" smtClean="0"/>
              <a:t>en</a:t>
            </a:r>
            <a:r>
              <a:rPr lang="en-US" dirty="0" smtClean="0"/>
              <a:t> Diez Software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rafaserna@outlook.com	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rafasermed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http://aka.ms/DOTNETT3S1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421062"/>
            <a:ext cx="7009440" cy="2133600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Rafa Serna Medina</a:t>
            </a:r>
            <a:endParaRPr lang="en-US" dirty="0"/>
          </a:p>
          <a:p>
            <a:pPr lvl="0"/>
            <a:r>
              <a:rPr lang="es-ES" dirty="0" smtClean="0"/>
              <a:t>Responsable desarrollo en Diez Software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rafaserna@outlook.com 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rafasermed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 smtClean="0"/>
              <a:t>MvvmCross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9445" y="1212850"/>
            <a:ext cx="8991606" cy="4598182"/>
          </a:xfrm>
        </p:spPr>
        <p:txBody>
          <a:bodyPr/>
          <a:lstStyle/>
          <a:p>
            <a:r>
              <a:rPr lang="es-ES" dirty="0" err="1" smtClean="0"/>
              <a:t>Product</a:t>
            </a:r>
            <a:r>
              <a:rPr lang="es-ES" dirty="0" smtClean="0"/>
              <a:t> manager en Diez Software</a:t>
            </a:r>
          </a:p>
          <a:p>
            <a:endParaRPr lang="es-ES" dirty="0"/>
          </a:p>
          <a:p>
            <a:endParaRPr lang="en-US" dirty="0" smtClean="0"/>
          </a:p>
          <a:p>
            <a:r>
              <a:rPr lang="en-US" dirty="0" smtClean="0"/>
              <a:t>       </a:t>
            </a:r>
            <a:r>
              <a:rPr lang="en-US" sz="3600" dirty="0" smtClean="0"/>
              <a:t>MVP Windows Platform Development</a:t>
            </a:r>
          </a:p>
          <a:p>
            <a:endParaRPr lang="es-ES" sz="3600" dirty="0"/>
          </a:p>
          <a:p>
            <a:r>
              <a:rPr lang="es-ES" sz="3600" dirty="0" smtClean="0"/>
              <a:t>        rafaserna@outlook.com</a:t>
            </a:r>
          </a:p>
          <a:p>
            <a:r>
              <a:rPr lang="es-ES" sz="3600" dirty="0" smtClean="0"/>
              <a:t>        @</a:t>
            </a:r>
            <a:r>
              <a:rPr lang="es-ES" sz="3600" dirty="0" err="1" smtClean="0"/>
              <a:t>rafasermed</a:t>
            </a:r>
            <a:endParaRPr lang="es-ES" sz="3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Rafa Serna Medina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6540"/>
          <a:stretch>
            <a:fillRect/>
          </a:stretch>
        </p:blipFill>
        <p:spPr/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26" y="1820862"/>
            <a:ext cx="2819644" cy="1409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8" y="5506116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es </a:t>
            </a:r>
            <a:r>
              <a:rPr lang="es-ES" dirty="0" err="1" smtClean="0"/>
              <a:t>MvvmCross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0632" y="1236993"/>
            <a:ext cx="8899572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-231530" algn="just" defTabSz="466106"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un framework </a:t>
            </a:r>
            <a:r>
              <a:rPr lang="es-E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gratui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y open source</a:t>
            </a: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r>
              <a:rPr lang="es-E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Soporta múltiples plataformas: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WPF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MAC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Windows Phone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Windows Store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iOS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Android</a:t>
            </a: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4" descr="https://si0.twimg.com/profile_images/3208805578/2bf0648c70764ad5a6085f51b2f69e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19" y="2316527"/>
            <a:ext cx="3620722" cy="362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Roboto" pitchFamily="2" charset="0"/>
                <a:ea typeface="Roboto" pitchFamily="2" charset="0"/>
              </a:rPr>
              <a:t>MvvmCross</a:t>
            </a:r>
            <a:r>
              <a:rPr lang="es-ES" dirty="0" smtClean="0">
                <a:latin typeface="Roboto" pitchFamily="2" charset="0"/>
                <a:ea typeface="Roboto" pitchFamily="2" charset="0"/>
              </a:rPr>
              <a:t> conocido como </a:t>
            </a:r>
            <a:r>
              <a:rPr lang="es-ES" dirty="0" err="1" smtClean="0">
                <a:latin typeface="Roboto" pitchFamily="2" charset="0"/>
                <a:ea typeface="Roboto" pitchFamily="2" charset="0"/>
              </a:rPr>
              <a:t>Mvx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0632" y="1236993"/>
            <a:ext cx="8899572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Liberada el 5 de febrero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Nuevo </a:t>
            </a: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branding</a:t>
            </a: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Reestructuración de paquetes y </a:t>
            </a: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namespaces</a:t>
            </a: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Soporte para UWP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MvvmCross-Forms</a:t>
            </a: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Refactoring</a:t>
            </a: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C#6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endParaRPr lang="es-E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Nuget</a:t>
            </a: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3.0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Roslyn</a:t>
            </a: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856" dirty="0" err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analyzers</a:t>
            </a: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r>
              <a:rPr lang="es-ES" sz="2856" dirty="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…….</a:t>
            </a:r>
          </a:p>
          <a:p>
            <a:pPr marL="118194" indent="-349724" algn="just" defTabSz="466106">
              <a:buFont typeface="Arial" panose="020B0604020202020204" pitchFamily="34" charset="0"/>
              <a:buChar char="•"/>
              <a:defRPr/>
            </a:pPr>
            <a:endParaRPr lang="es-ES" sz="2856" dirty="0" smtClean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5844" y="2252827"/>
            <a:ext cx="2668587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Roboto" pitchFamily="2" charset="0"/>
                <a:ea typeface="Roboto" pitchFamily="2" charset="0"/>
              </a:rPr>
              <a:t>MvvmCross</a:t>
            </a:r>
            <a:r>
              <a:rPr lang="es-ES" dirty="0" smtClean="0">
                <a:latin typeface="Roboto" pitchFamily="2" charset="0"/>
                <a:ea typeface="Roboto" pitchFamily="2" charset="0"/>
              </a:rPr>
              <a:t> versión 4.0 estable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2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latin typeface="Roboto" pitchFamily="2" charset="0"/>
                <a:ea typeface="Roboto" pitchFamily="2" charset="0"/>
              </a:rPr>
              <a:t>MvvmCross</a:t>
            </a:r>
            <a:r>
              <a:rPr lang="es-ES" dirty="0" smtClean="0">
                <a:latin typeface="Roboto" pitchFamily="2" charset="0"/>
                <a:ea typeface="Roboto" pitchFamily="2" charset="0"/>
              </a:rPr>
              <a:t> en Xamarin </a:t>
            </a:r>
            <a:r>
              <a:rPr lang="es-ES" dirty="0" err="1" smtClean="0">
                <a:latin typeface="Roboto" pitchFamily="2" charset="0"/>
                <a:ea typeface="Roboto" pitchFamily="2" charset="0"/>
              </a:rPr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20"/>
          <p:cNvSpPr/>
          <p:nvPr/>
        </p:nvSpPr>
        <p:spPr>
          <a:xfrm>
            <a:off x="2287835" y="1522079"/>
            <a:ext cx="1695366" cy="411048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632" dirty="0" err="1">
                <a:solidFill>
                  <a:srgbClr val="C00000"/>
                </a:solidFill>
              </a:rPr>
              <a:t>Específico</a:t>
            </a:r>
            <a:r>
              <a:rPr lang="en-US" sz="1632" dirty="0">
                <a:solidFill>
                  <a:srgbClr val="C00000"/>
                </a:solidFill>
              </a:rPr>
              <a:t> de la </a:t>
            </a:r>
            <a:r>
              <a:rPr lang="en-US" sz="1632" dirty="0" err="1">
                <a:solidFill>
                  <a:srgbClr val="C00000"/>
                </a:solidFill>
              </a:rPr>
              <a:t>Plataforma</a:t>
            </a:r>
            <a:endParaRPr lang="en-US" sz="1632" dirty="0">
              <a:solidFill>
                <a:srgbClr val="C00000"/>
              </a:solidFill>
            </a:endParaRPr>
          </a:p>
        </p:txBody>
      </p:sp>
      <p:sp>
        <p:nvSpPr>
          <p:cNvPr id="6" name="Rectangle 19"/>
          <p:cNvSpPr/>
          <p:nvPr/>
        </p:nvSpPr>
        <p:spPr>
          <a:xfrm>
            <a:off x="5163363" y="1522079"/>
            <a:ext cx="4523483" cy="41104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632" dirty="0">
                <a:solidFill>
                  <a:srgbClr val="0070C0"/>
                </a:solidFill>
              </a:rPr>
              <a:t>Cross Platform</a:t>
            </a:r>
          </a:p>
          <a:p>
            <a:pPr algn="ctr"/>
            <a:endParaRPr lang="en-US" sz="1632" dirty="0">
              <a:solidFill>
                <a:srgbClr val="0070C0"/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2443270" y="1741814"/>
            <a:ext cx="1078869" cy="302931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36" dirty="0"/>
              <a:t>View</a:t>
            </a:r>
          </a:p>
        </p:txBody>
      </p:sp>
      <p:sp>
        <p:nvSpPr>
          <p:cNvPr id="8" name="Rectangle 5"/>
          <p:cNvSpPr/>
          <p:nvPr/>
        </p:nvSpPr>
        <p:spPr>
          <a:xfrm>
            <a:off x="5316031" y="1707025"/>
            <a:ext cx="1389860" cy="3374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36" dirty="0" err="1"/>
              <a:t>ViewModel</a:t>
            </a:r>
            <a:endParaRPr lang="en-US" sz="1836" dirty="0"/>
          </a:p>
        </p:txBody>
      </p:sp>
      <p:sp>
        <p:nvSpPr>
          <p:cNvPr id="9" name="Rectangle 6"/>
          <p:cNvSpPr/>
          <p:nvPr/>
        </p:nvSpPr>
        <p:spPr>
          <a:xfrm>
            <a:off x="8194324" y="1707025"/>
            <a:ext cx="1372417" cy="33749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36" dirty="0"/>
              <a:t>Model</a:t>
            </a:r>
          </a:p>
        </p:txBody>
      </p:sp>
      <p:cxnSp>
        <p:nvCxnSpPr>
          <p:cNvPr id="10" name="Straight Arrow Connector 7"/>
          <p:cNvCxnSpPr/>
          <p:nvPr/>
        </p:nvCxnSpPr>
        <p:spPr>
          <a:xfrm>
            <a:off x="3997609" y="3004832"/>
            <a:ext cx="1155931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3952417" y="2495374"/>
            <a:ext cx="1251727" cy="478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 err="1"/>
              <a:t>Propiedades</a:t>
            </a:r>
            <a:endParaRPr lang="en-US" sz="1224" dirty="0"/>
          </a:p>
          <a:p>
            <a:r>
              <a:rPr lang="en-US" sz="1224" dirty="0" err="1"/>
              <a:t>Comandos</a:t>
            </a:r>
            <a:endParaRPr lang="en-US" sz="1224" dirty="0"/>
          </a:p>
        </p:txBody>
      </p:sp>
      <p:cxnSp>
        <p:nvCxnSpPr>
          <p:cNvPr id="12" name="Straight Arrow Connector 9"/>
          <p:cNvCxnSpPr/>
          <p:nvPr/>
        </p:nvCxnSpPr>
        <p:spPr>
          <a:xfrm flipH="1">
            <a:off x="5153540" y="3859719"/>
            <a:ext cx="982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/>
          <p:nvPr/>
        </p:nvSpPr>
        <p:spPr>
          <a:xfrm>
            <a:off x="3939124" y="3859973"/>
            <a:ext cx="1310056" cy="478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 err="1"/>
              <a:t>Notificación</a:t>
            </a:r>
            <a:r>
              <a:rPr lang="en-US" sz="1224" dirty="0"/>
              <a:t> de </a:t>
            </a:r>
            <a:r>
              <a:rPr lang="en-US" sz="1224" dirty="0" err="1"/>
              <a:t>cambios</a:t>
            </a:r>
            <a:endParaRPr lang="en-US" sz="1224" dirty="0"/>
          </a:p>
        </p:txBody>
      </p:sp>
      <p:cxnSp>
        <p:nvCxnSpPr>
          <p:cNvPr id="14" name="Straight Arrow Connector 11"/>
          <p:cNvCxnSpPr/>
          <p:nvPr/>
        </p:nvCxnSpPr>
        <p:spPr>
          <a:xfrm>
            <a:off x="6795419" y="3393417"/>
            <a:ext cx="1232994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2"/>
          <p:cNvSpPr txBox="1"/>
          <p:nvPr/>
        </p:nvSpPr>
        <p:spPr>
          <a:xfrm>
            <a:off x="6795418" y="2842353"/>
            <a:ext cx="1464179" cy="105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C#</a:t>
            </a:r>
          </a:p>
          <a:p>
            <a:endParaRPr lang="en-US" sz="1224" dirty="0"/>
          </a:p>
          <a:p>
            <a:endParaRPr lang="en-US" sz="1224" dirty="0"/>
          </a:p>
          <a:p>
            <a:endParaRPr lang="en-US" sz="1224" dirty="0"/>
          </a:p>
          <a:p>
            <a:r>
              <a:rPr lang="en-US" sz="1224" dirty="0"/>
              <a:t>Models</a:t>
            </a:r>
          </a:p>
        </p:txBody>
      </p:sp>
      <p:sp>
        <p:nvSpPr>
          <p:cNvPr id="16" name="Rectangle 13"/>
          <p:cNvSpPr/>
          <p:nvPr/>
        </p:nvSpPr>
        <p:spPr>
          <a:xfrm>
            <a:off x="2598704" y="1897248"/>
            <a:ext cx="1078869" cy="302931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36" dirty="0"/>
              <a:t>View</a:t>
            </a:r>
          </a:p>
        </p:txBody>
      </p:sp>
      <p:sp>
        <p:nvSpPr>
          <p:cNvPr id="17" name="Rectangle 14"/>
          <p:cNvSpPr/>
          <p:nvPr/>
        </p:nvSpPr>
        <p:spPr>
          <a:xfrm>
            <a:off x="2754138" y="2052682"/>
            <a:ext cx="1078869" cy="30293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36" dirty="0"/>
              <a:t>View</a:t>
            </a: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6440" y="5364197"/>
            <a:ext cx="566277" cy="5662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 Diagonal Corner Rectangle 2"/>
          <p:cNvSpPr/>
          <p:nvPr/>
        </p:nvSpPr>
        <p:spPr bwMode="auto">
          <a:xfrm>
            <a:off x="7251048" y="5393501"/>
            <a:ext cx="881598" cy="478387"/>
          </a:xfrm>
          <a:prstGeom prst="round2Diag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</a:bodyPr>
          <a:lstStyle/>
          <a:p>
            <a:pPr algn="ctr" defTabSz="932597" fontAlgn="base">
              <a:spcBef>
                <a:spcPct val="0"/>
              </a:spcBef>
              <a:spcAft>
                <a:spcPct val="0"/>
              </a:spcAft>
            </a:pPr>
            <a:endParaRPr lang="en-US" sz="5711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404415" y="5420910"/>
            <a:ext cx="577450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 dirty="0">
                <a:latin typeface="Impact" panose="020B0806030902050204" pitchFamily="34" charset="0"/>
              </a:rPr>
              <a:t>PCL</a:t>
            </a:r>
          </a:p>
        </p:txBody>
      </p:sp>
    </p:spTree>
    <p:extLst>
      <p:ext uri="{BB962C8B-B14F-4D97-AF65-F5344CB8AC3E}">
        <p14:creationId xmlns:p14="http://schemas.microsoft.com/office/powerpoint/2010/main" val="1440631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mph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F2927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3" grpId="0"/>
      <p:bldP spid="15" grpId="0"/>
      <p:bldP spid="16" grpId="0" animBg="1"/>
      <p:bldP spid="17" grpId="0" animBg="1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80196" y="1236993"/>
            <a:ext cx="10453054" cy="470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square" lIns="93260" tIns="46630" rIns="93260" bIns="4663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indent="-231530" algn="just" defTabSz="466106">
              <a:defRPr/>
            </a:pPr>
            <a:r>
              <a:rPr lang="es-E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Parte </a:t>
            </a:r>
            <a:r>
              <a:rPr lang="es-E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Comun</a:t>
            </a:r>
            <a:r>
              <a:rPr lang="es-E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Creamos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herede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MvxViewModel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Añadimos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propiedades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públicas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necesitamos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Tx/>
              <a:buChar char="-"/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8194" indent="-349724" algn="just" defTabSz="466106">
              <a:buFontTx/>
              <a:buChar char="-"/>
              <a:defRPr/>
            </a:pP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App.cs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&gt; Registrar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Viewmodels</a:t>
            </a:r>
            <a:r>
              <a:rPr lang="en-US" sz="2856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856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Servicios</a:t>
            </a: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indent="-231530" algn="just" defTabSz="466106">
              <a:defRPr/>
            </a:pPr>
            <a:endParaRPr lang="en-US" sz="2856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MvmmCross</a:t>
            </a:r>
            <a:r>
              <a:rPr lang="es-ES" dirty="0" smtClean="0"/>
              <a:t> </a:t>
            </a:r>
            <a:r>
              <a:rPr lang="es-ES" dirty="0"/>
              <a:t>en Xamarin </a:t>
            </a:r>
            <a:r>
              <a:rPr lang="es-ES" dirty="0" err="1"/>
              <a:t>classics</a:t>
            </a:r>
            <a:endParaRPr lang="es-E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2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1469</TotalTime>
  <Words>402</Words>
  <Application>Microsoft Office PowerPoint</Application>
  <PresentationFormat>Personalizado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32" baseType="lpstr">
      <vt:lpstr>Arial</vt:lpstr>
      <vt:lpstr>Avenir LT Pro 45 Book</vt:lpstr>
      <vt:lpstr>Calibri</vt:lpstr>
      <vt:lpstr>Consolas</vt:lpstr>
      <vt:lpstr>Gill Sans</vt:lpstr>
      <vt:lpstr>Impact</vt:lpstr>
      <vt:lpstr>ＭＳ Ｐゴシック</vt:lpstr>
      <vt:lpstr>Roboto</vt:lpstr>
      <vt:lpstr>Segoe UI</vt:lpstr>
      <vt:lpstr>Segoe UI Light</vt:lpstr>
      <vt:lpstr>Segoe UI Semilight</vt:lpstr>
      <vt:lpstr>Wingdings</vt:lpstr>
      <vt:lpstr>ヒラギノ角ゴ ProN W3</vt:lpstr>
      <vt:lpstr>5-30629_Build_Template_WHITE</vt:lpstr>
      <vt:lpstr>Presentación de PowerPoint</vt:lpstr>
      <vt:lpstr>MvvmCross</vt:lpstr>
      <vt:lpstr>Presentación de PowerPoint</vt:lpstr>
      <vt:lpstr>Rafa Serna Medina</vt:lpstr>
      <vt:lpstr>Que es MvvmCross</vt:lpstr>
      <vt:lpstr>MvvmCross conocido como Mvx</vt:lpstr>
      <vt:lpstr>MvvmCross versión 4.0 estable</vt:lpstr>
      <vt:lpstr>MvvmCross en Xamarin classics</vt:lpstr>
      <vt:lpstr>MvmmCross en Xamarin classics</vt:lpstr>
      <vt:lpstr>MvvmCross en Xamarin classics</vt:lpstr>
      <vt:lpstr>MvvmCross en Xamarin classics</vt:lpstr>
      <vt:lpstr>MvvmCross en Xamarin classics</vt:lpstr>
      <vt:lpstr>MvvmCross en Xamarin classics</vt:lpstr>
      <vt:lpstr>First Look</vt:lpstr>
      <vt:lpstr>Plugins en MvvmCross</vt:lpstr>
      <vt:lpstr>Plugins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Rafa Serna Medina</cp:lastModifiedBy>
  <cp:revision>96</cp:revision>
  <dcterms:created xsi:type="dcterms:W3CDTF">2015-04-07T19:39:07Z</dcterms:created>
  <dcterms:modified xsi:type="dcterms:W3CDTF">2016-02-16T10:45:52Z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